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62" r:id="rId6"/>
    <p:sldId id="260" r:id="rId7"/>
    <p:sldId id="261" r:id="rId8"/>
    <p:sldId id="266" r:id="rId9"/>
    <p:sldId id="258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8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717F6E-75EB-42A4-BA85-0654C7C3D934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16223F48-729A-48CB-9DE5-FDFB8ED7D084}">
      <dgm:prSet phldrT="[Text]" custT="1"/>
      <dgm:spPr>
        <a:ln w="76200">
          <a:solidFill>
            <a:srgbClr val="0070C0"/>
          </a:solidFill>
        </a:ln>
      </dgm:spPr>
      <dgm:t>
        <a:bodyPr/>
        <a:lstStyle/>
        <a:p>
          <a:r>
            <a:rPr lang="de-DE" sz="4000" dirty="0">
              <a:latin typeface="Consolas" panose="020B0609020204030204" pitchFamily="49" charset="0"/>
            </a:rPr>
            <a:t>Open </a:t>
          </a:r>
          <a:r>
            <a:rPr lang="de-DE" sz="4000" dirty="0" err="1">
              <a:latin typeface="Consolas" panose="020B0609020204030204" pitchFamily="49" charset="0"/>
            </a:rPr>
            <a:t>Closed</a:t>
          </a:r>
          <a:r>
            <a:rPr lang="de-DE" sz="4000" dirty="0">
              <a:latin typeface="Consolas" panose="020B0609020204030204" pitchFamily="49" charset="0"/>
            </a:rPr>
            <a:t> </a:t>
          </a:r>
          <a:r>
            <a:rPr lang="de-DE" sz="4000" dirty="0" err="1">
              <a:latin typeface="Consolas" panose="020B0609020204030204" pitchFamily="49" charset="0"/>
            </a:rPr>
            <a:t>Principle</a:t>
          </a:r>
          <a:endParaRPr lang="de-DE" sz="4000" dirty="0">
            <a:latin typeface="Consolas" panose="020B0609020204030204" pitchFamily="49" charset="0"/>
          </a:endParaRPr>
        </a:p>
      </dgm:t>
    </dgm:pt>
    <dgm:pt modelId="{938483A7-4048-4120-A239-4E758F3D67FC}" type="parTrans" cxnId="{AA2F06FD-EC5B-4F83-A19D-46CAA5CE3569}">
      <dgm:prSet/>
      <dgm:spPr/>
      <dgm:t>
        <a:bodyPr/>
        <a:lstStyle/>
        <a:p>
          <a:endParaRPr lang="de-DE"/>
        </a:p>
      </dgm:t>
    </dgm:pt>
    <dgm:pt modelId="{C95B8B2E-6268-4583-ACCD-BE42305BD0D5}" type="sibTrans" cxnId="{AA2F06FD-EC5B-4F83-A19D-46CAA5CE3569}">
      <dgm:prSet/>
      <dgm:spPr/>
      <dgm:t>
        <a:bodyPr/>
        <a:lstStyle/>
        <a:p>
          <a:endParaRPr lang="de-DE"/>
        </a:p>
      </dgm:t>
    </dgm:pt>
    <dgm:pt modelId="{FAA7FA4B-54AF-466C-A84A-A395F41D3154}">
      <dgm:prSet phldrT="[Text]" custT="1"/>
      <dgm:spPr>
        <a:ln w="76200">
          <a:solidFill>
            <a:srgbClr val="0070C0"/>
          </a:solidFill>
        </a:ln>
      </dgm:spPr>
      <dgm:t>
        <a:bodyPr/>
        <a:lstStyle/>
        <a:p>
          <a:r>
            <a:rPr lang="de-DE" sz="4000" dirty="0" err="1">
              <a:latin typeface="Consolas" panose="020B0609020204030204" pitchFamily="49" charset="0"/>
            </a:rPr>
            <a:t>Dependency</a:t>
          </a:r>
          <a:r>
            <a:rPr lang="de-DE" sz="4000" dirty="0">
              <a:latin typeface="Consolas" panose="020B0609020204030204" pitchFamily="49" charset="0"/>
            </a:rPr>
            <a:t> Inversion </a:t>
          </a:r>
          <a:r>
            <a:rPr lang="de-DE" sz="4000" dirty="0" err="1">
              <a:latin typeface="Consolas" panose="020B0609020204030204" pitchFamily="49" charset="0"/>
            </a:rPr>
            <a:t>Principle</a:t>
          </a:r>
          <a:endParaRPr lang="de-DE" sz="4000" dirty="0">
            <a:latin typeface="Consolas" panose="020B0609020204030204" pitchFamily="49" charset="0"/>
          </a:endParaRPr>
        </a:p>
      </dgm:t>
    </dgm:pt>
    <dgm:pt modelId="{A6E68993-EC2B-4070-83E9-10258CE88C4A}" type="parTrans" cxnId="{3E01881C-6FAC-434C-8AFA-BD7D3ABF12AD}">
      <dgm:prSet/>
      <dgm:spPr/>
      <dgm:t>
        <a:bodyPr/>
        <a:lstStyle/>
        <a:p>
          <a:endParaRPr lang="de-DE"/>
        </a:p>
      </dgm:t>
    </dgm:pt>
    <dgm:pt modelId="{38EC080B-0874-44DA-A74A-3A93120F9E24}" type="sibTrans" cxnId="{3E01881C-6FAC-434C-8AFA-BD7D3ABF12AD}">
      <dgm:prSet/>
      <dgm:spPr/>
      <dgm:t>
        <a:bodyPr/>
        <a:lstStyle/>
        <a:p>
          <a:endParaRPr lang="de-DE"/>
        </a:p>
      </dgm:t>
    </dgm:pt>
    <dgm:pt modelId="{24C1032B-C2DD-4709-B92F-287C30B17296}">
      <dgm:prSet phldrT="[Text]" custT="1"/>
      <dgm:spPr>
        <a:ln w="76200">
          <a:solidFill>
            <a:srgbClr val="0070C0"/>
          </a:solidFill>
        </a:ln>
      </dgm:spPr>
      <dgm:t>
        <a:bodyPr/>
        <a:lstStyle/>
        <a:p>
          <a:r>
            <a:rPr lang="de-DE" sz="4000" dirty="0">
              <a:latin typeface="Consolas" panose="020B0609020204030204" pitchFamily="49" charset="0"/>
            </a:rPr>
            <a:t>Interface Segregation </a:t>
          </a:r>
          <a:r>
            <a:rPr lang="de-DE" sz="4000" dirty="0" err="1">
              <a:latin typeface="Consolas" panose="020B0609020204030204" pitchFamily="49" charset="0"/>
            </a:rPr>
            <a:t>Principle</a:t>
          </a:r>
          <a:endParaRPr lang="de-DE" sz="4000" dirty="0">
            <a:latin typeface="Consolas" panose="020B0609020204030204" pitchFamily="49" charset="0"/>
          </a:endParaRPr>
        </a:p>
      </dgm:t>
    </dgm:pt>
    <dgm:pt modelId="{981345C2-4B96-480F-91B2-AEEDD20B2DE5}" type="parTrans" cxnId="{BA616DDA-F0E0-4155-9639-B3C055AAD0D1}">
      <dgm:prSet/>
      <dgm:spPr/>
      <dgm:t>
        <a:bodyPr/>
        <a:lstStyle/>
        <a:p>
          <a:endParaRPr lang="de-DE"/>
        </a:p>
      </dgm:t>
    </dgm:pt>
    <dgm:pt modelId="{A0E19759-129E-428A-828A-66EC825F4B72}" type="sibTrans" cxnId="{BA616DDA-F0E0-4155-9639-B3C055AAD0D1}">
      <dgm:prSet/>
      <dgm:spPr/>
      <dgm:t>
        <a:bodyPr/>
        <a:lstStyle/>
        <a:p>
          <a:endParaRPr lang="de-DE"/>
        </a:p>
      </dgm:t>
    </dgm:pt>
    <dgm:pt modelId="{84420CB7-CA04-4793-ACCF-12E69237F300}" type="pres">
      <dgm:prSet presAssocID="{75717F6E-75EB-42A4-BA85-0654C7C3D934}" presName="compositeShape" presStyleCnt="0">
        <dgm:presLayoutVars>
          <dgm:dir/>
          <dgm:resizeHandles/>
        </dgm:presLayoutVars>
      </dgm:prSet>
      <dgm:spPr/>
    </dgm:pt>
    <dgm:pt modelId="{03FAB38A-1E3A-4FBF-AFAE-9E2DDB846843}" type="pres">
      <dgm:prSet presAssocID="{75717F6E-75EB-42A4-BA85-0654C7C3D934}" presName="pyramid" presStyleLbl="node1" presStyleIdx="0" presStyleCnt="1"/>
      <dgm:spPr>
        <a:solidFill>
          <a:schemeClr val="accent1"/>
        </a:solidFill>
        <a:ln>
          <a:solidFill>
            <a:schemeClr val="bg1"/>
          </a:solidFill>
        </a:ln>
      </dgm:spPr>
    </dgm:pt>
    <dgm:pt modelId="{93A108D6-9303-4A37-A204-BCD8393E5080}" type="pres">
      <dgm:prSet presAssocID="{75717F6E-75EB-42A4-BA85-0654C7C3D934}" presName="theList" presStyleCnt="0"/>
      <dgm:spPr/>
    </dgm:pt>
    <dgm:pt modelId="{A4B160FC-6065-4BEF-B1B7-D4BE69D30E46}" type="pres">
      <dgm:prSet presAssocID="{16223F48-729A-48CB-9DE5-FDFB8ED7D084}" presName="aNode" presStyleLbl="fgAcc1" presStyleIdx="0" presStyleCnt="3" custScaleX="162068">
        <dgm:presLayoutVars>
          <dgm:bulletEnabled val="1"/>
        </dgm:presLayoutVars>
      </dgm:prSet>
      <dgm:spPr/>
    </dgm:pt>
    <dgm:pt modelId="{E5B15534-F81C-4599-AFB0-72F8A447FB99}" type="pres">
      <dgm:prSet presAssocID="{16223F48-729A-48CB-9DE5-FDFB8ED7D084}" presName="aSpace" presStyleCnt="0"/>
      <dgm:spPr/>
    </dgm:pt>
    <dgm:pt modelId="{BAA81531-BEEC-4414-84BA-8E022F0B5FA5}" type="pres">
      <dgm:prSet presAssocID="{FAA7FA4B-54AF-466C-A84A-A395F41D3154}" presName="aNode" presStyleLbl="fgAcc1" presStyleIdx="1" presStyleCnt="3" custScaleX="162068">
        <dgm:presLayoutVars>
          <dgm:bulletEnabled val="1"/>
        </dgm:presLayoutVars>
      </dgm:prSet>
      <dgm:spPr/>
    </dgm:pt>
    <dgm:pt modelId="{280884A6-6685-4836-8BF7-805D8F585507}" type="pres">
      <dgm:prSet presAssocID="{FAA7FA4B-54AF-466C-A84A-A395F41D3154}" presName="aSpace" presStyleCnt="0"/>
      <dgm:spPr/>
    </dgm:pt>
    <dgm:pt modelId="{43FDDE44-98C7-400A-A13D-E9743C5BA94E}" type="pres">
      <dgm:prSet presAssocID="{24C1032B-C2DD-4709-B92F-287C30B17296}" presName="aNode" presStyleLbl="fgAcc1" presStyleIdx="2" presStyleCnt="3" custScaleX="162068">
        <dgm:presLayoutVars>
          <dgm:bulletEnabled val="1"/>
        </dgm:presLayoutVars>
      </dgm:prSet>
      <dgm:spPr/>
    </dgm:pt>
    <dgm:pt modelId="{6CA4D294-20C2-4F5F-848E-03DBFBFFCE6D}" type="pres">
      <dgm:prSet presAssocID="{24C1032B-C2DD-4709-B92F-287C30B17296}" presName="aSpace" presStyleCnt="0"/>
      <dgm:spPr/>
    </dgm:pt>
  </dgm:ptLst>
  <dgm:cxnLst>
    <dgm:cxn modelId="{5243C0A9-1406-434C-B92F-8AE201794AAE}" type="presOf" srcId="{24C1032B-C2DD-4709-B92F-287C30B17296}" destId="{43FDDE44-98C7-400A-A13D-E9743C5BA94E}" srcOrd="0" destOrd="0" presId="urn:microsoft.com/office/officeart/2005/8/layout/pyramid2"/>
    <dgm:cxn modelId="{3E01881C-6FAC-434C-8AFA-BD7D3ABF12AD}" srcId="{75717F6E-75EB-42A4-BA85-0654C7C3D934}" destId="{FAA7FA4B-54AF-466C-A84A-A395F41D3154}" srcOrd="1" destOrd="0" parTransId="{A6E68993-EC2B-4070-83E9-10258CE88C4A}" sibTransId="{38EC080B-0874-44DA-A74A-3A93120F9E24}"/>
    <dgm:cxn modelId="{AA2F06FD-EC5B-4F83-A19D-46CAA5CE3569}" srcId="{75717F6E-75EB-42A4-BA85-0654C7C3D934}" destId="{16223F48-729A-48CB-9DE5-FDFB8ED7D084}" srcOrd="0" destOrd="0" parTransId="{938483A7-4048-4120-A239-4E758F3D67FC}" sibTransId="{C95B8B2E-6268-4583-ACCD-BE42305BD0D5}"/>
    <dgm:cxn modelId="{BA616DDA-F0E0-4155-9639-B3C055AAD0D1}" srcId="{75717F6E-75EB-42A4-BA85-0654C7C3D934}" destId="{24C1032B-C2DD-4709-B92F-287C30B17296}" srcOrd="2" destOrd="0" parTransId="{981345C2-4B96-480F-91B2-AEEDD20B2DE5}" sibTransId="{A0E19759-129E-428A-828A-66EC825F4B72}"/>
    <dgm:cxn modelId="{43E9E7BE-6B4A-4F2E-9089-5367C38792B6}" type="presOf" srcId="{16223F48-729A-48CB-9DE5-FDFB8ED7D084}" destId="{A4B160FC-6065-4BEF-B1B7-D4BE69D30E46}" srcOrd="0" destOrd="0" presId="urn:microsoft.com/office/officeart/2005/8/layout/pyramid2"/>
    <dgm:cxn modelId="{0A554AD9-52C1-4B8B-96BB-8F4068C91272}" type="presOf" srcId="{FAA7FA4B-54AF-466C-A84A-A395F41D3154}" destId="{BAA81531-BEEC-4414-84BA-8E022F0B5FA5}" srcOrd="0" destOrd="0" presId="urn:microsoft.com/office/officeart/2005/8/layout/pyramid2"/>
    <dgm:cxn modelId="{A9FADECF-0AF2-4D8E-8ACA-FA145A39E505}" type="presOf" srcId="{75717F6E-75EB-42A4-BA85-0654C7C3D934}" destId="{84420CB7-CA04-4793-ACCF-12E69237F300}" srcOrd="0" destOrd="0" presId="urn:microsoft.com/office/officeart/2005/8/layout/pyramid2"/>
    <dgm:cxn modelId="{0A16E562-4F18-452C-A352-2895FD040B7E}" type="presParOf" srcId="{84420CB7-CA04-4793-ACCF-12E69237F300}" destId="{03FAB38A-1E3A-4FBF-AFAE-9E2DDB846843}" srcOrd="0" destOrd="0" presId="urn:microsoft.com/office/officeart/2005/8/layout/pyramid2"/>
    <dgm:cxn modelId="{FD29037A-21D8-4FEE-8024-F954AE5BD3E0}" type="presParOf" srcId="{84420CB7-CA04-4793-ACCF-12E69237F300}" destId="{93A108D6-9303-4A37-A204-BCD8393E5080}" srcOrd="1" destOrd="0" presId="urn:microsoft.com/office/officeart/2005/8/layout/pyramid2"/>
    <dgm:cxn modelId="{2EE5793A-3952-44BE-A0A6-853021E6A25B}" type="presParOf" srcId="{93A108D6-9303-4A37-A204-BCD8393E5080}" destId="{A4B160FC-6065-4BEF-B1B7-D4BE69D30E46}" srcOrd="0" destOrd="0" presId="urn:microsoft.com/office/officeart/2005/8/layout/pyramid2"/>
    <dgm:cxn modelId="{98FE37B5-A951-4925-A3D4-E76E78468D75}" type="presParOf" srcId="{93A108D6-9303-4A37-A204-BCD8393E5080}" destId="{E5B15534-F81C-4599-AFB0-72F8A447FB99}" srcOrd="1" destOrd="0" presId="urn:microsoft.com/office/officeart/2005/8/layout/pyramid2"/>
    <dgm:cxn modelId="{2E387D13-B97D-489C-B07E-713FAB396E8E}" type="presParOf" srcId="{93A108D6-9303-4A37-A204-BCD8393E5080}" destId="{BAA81531-BEEC-4414-84BA-8E022F0B5FA5}" srcOrd="2" destOrd="0" presId="urn:microsoft.com/office/officeart/2005/8/layout/pyramid2"/>
    <dgm:cxn modelId="{7AE51BB0-A165-47C3-845F-30FFE1408262}" type="presParOf" srcId="{93A108D6-9303-4A37-A204-BCD8393E5080}" destId="{280884A6-6685-4836-8BF7-805D8F585507}" srcOrd="3" destOrd="0" presId="urn:microsoft.com/office/officeart/2005/8/layout/pyramid2"/>
    <dgm:cxn modelId="{67434081-96FD-41E4-9CBB-6366D4998A05}" type="presParOf" srcId="{93A108D6-9303-4A37-A204-BCD8393E5080}" destId="{43FDDE44-98C7-400A-A13D-E9743C5BA94E}" srcOrd="4" destOrd="0" presId="urn:microsoft.com/office/officeart/2005/8/layout/pyramid2"/>
    <dgm:cxn modelId="{CD8FEB0E-B3FC-4AA9-8570-788070B33D7F}" type="presParOf" srcId="{93A108D6-9303-4A37-A204-BCD8393E5080}" destId="{6CA4D294-20C2-4F5F-848E-03DBFBFFCE6D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FAB38A-1E3A-4FBF-AFAE-9E2DDB846843}">
      <dsp:nvSpPr>
        <dsp:cNvPr id="0" name=""/>
        <dsp:cNvSpPr/>
      </dsp:nvSpPr>
      <dsp:spPr>
        <a:xfrm>
          <a:off x="1149266" y="0"/>
          <a:ext cx="6715432" cy="6715432"/>
        </a:xfrm>
        <a:prstGeom prst="triangle">
          <a:avLst/>
        </a:prstGeom>
        <a:solidFill>
          <a:schemeClr val="accent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160FC-6065-4BEF-B1B7-D4BE69D30E46}">
      <dsp:nvSpPr>
        <dsp:cNvPr id="0" name=""/>
        <dsp:cNvSpPr/>
      </dsp:nvSpPr>
      <dsp:spPr>
        <a:xfrm>
          <a:off x="3152338" y="675150"/>
          <a:ext cx="7074318" cy="158966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>
              <a:latin typeface="Consolas" panose="020B0609020204030204" pitchFamily="49" charset="0"/>
            </a:rPr>
            <a:t>Open </a:t>
          </a:r>
          <a:r>
            <a:rPr lang="de-DE" sz="4000" kern="1200" dirty="0" err="1">
              <a:latin typeface="Consolas" panose="020B0609020204030204" pitchFamily="49" charset="0"/>
            </a:rPr>
            <a:t>Closed</a:t>
          </a:r>
          <a:r>
            <a:rPr lang="de-DE" sz="4000" kern="1200" dirty="0">
              <a:latin typeface="Consolas" panose="020B0609020204030204" pitchFamily="49" charset="0"/>
            </a:rPr>
            <a:t> </a:t>
          </a:r>
          <a:r>
            <a:rPr lang="de-DE" sz="4000" kern="1200" dirty="0" err="1">
              <a:latin typeface="Consolas" panose="020B0609020204030204" pitchFamily="49" charset="0"/>
            </a:rPr>
            <a:t>Principle</a:t>
          </a:r>
          <a:endParaRPr lang="de-DE" sz="4000" kern="1200" dirty="0">
            <a:latin typeface="Consolas" panose="020B0609020204030204" pitchFamily="49" charset="0"/>
          </a:endParaRPr>
        </a:p>
      </dsp:txBody>
      <dsp:txXfrm>
        <a:off x="3229939" y="752751"/>
        <a:ext cx="6919116" cy="1434466"/>
      </dsp:txXfrm>
    </dsp:sp>
    <dsp:sp modelId="{BAA81531-BEEC-4414-84BA-8E022F0B5FA5}">
      <dsp:nvSpPr>
        <dsp:cNvPr id="0" name=""/>
        <dsp:cNvSpPr/>
      </dsp:nvSpPr>
      <dsp:spPr>
        <a:xfrm>
          <a:off x="3152338" y="2463527"/>
          <a:ext cx="7074318" cy="158966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 err="1">
              <a:latin typeface="Consolas" panose="020B0609020204030204" pitchFamily="49" charset="0"/>
            </a:rPr>
            <a:t>Dependency</a:t>
          </a:r>
          <a:r>
            <a:rPr lang="de-DE" sz="4000" kern="1200" dirty="0">
              <a:latin typeface="Consolas" panose="020B0609020204030204" pitchFamily="49" charset="0"/>
            </a:rPr>
            <a:t> Inversion </a:t>
          </a:r>
          <a:r>
            <a:rPr lang="de-DE" sz="4000" kern="1200" dirty="0" err="1">
              <a:latin typeface="Consolas" panose="020B0609020204030204" pitchFamily="49" charset="0"/>
            </a:rPr>
            <a:t>Principle</a:t>
          </a:r>
          <a:endParaRPr lang="de-DE" sz="4000" kern="1200" dirty="0">
            <a:latin typeface="Consolas" panose="020B0609020204030204" pitchFamily="49" charset="0"/>
          </a:endParaRPr>
        </a:p>
      </dsp:txBody>
      <dsp:txXfrm>
        <a:off x="3229939" y="2541128"/>
        <a:ext cx="6919116" cy="1434466"/>
      </dsp:txXfrm>
    </dsp:sp>
    <dsp:sp modelId="{43FDDE44-98C7-400A-A13D-E9743C5BA94E}">
      <dsp:nvSpPr>
        <dsp:cNvPr id="0" name=""/>
        <dsp:cNvSpPr/>
      </dsp:nvSpPr>
      <dsp:spPr>
        <a:xfrm>
          <a:off x="3152338" y="4251904"/>
          <a:ext cx="7074318" cy="158966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>
              <a:latin typeface="Consolas" panose="020B0609020204030204" pitchFamily="49" charset="0"/>
            </a:rPr>
            <a:t>Interface Segregation </a:t>
          </a:r>
          <a:r>
            <a:rPr lang="de-DE" sz="4000" kern="1200" dirty="0" err="1">
              <a:latin typeface="Consolas" panose="020B0609020204030204" pitchFamily="49" charset="0"/>
            </a:rPr>
            <a:t>Principle</a:t>
          </a:r>
          <a:endParaRPr lang="de-DE" sz="4000" kern="1200" dirty="0">
            <a:latin typeface="Consolas" panose="020B0609020204030204" pitchFamily="49" charset="0"/>
          </a:endParaRPr>
        </a:p>
      </dsp:txBody>
      <dsp:txXfrm>
        <a:off x="3229939" y="4329505"/>
        <a:ext cx="6919116" cy="1434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3DEA-908D-4208-AE98-3F283F68ACE6}" type="datetimeFigureOut">
              <a:rPr lang="de-DE" smtClean="0"/>
              <a:t>14.12.2016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9D42-B639-42C5-BDD0-24D1C4C429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1050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3DEA-908D-4208-AE98-3F283F68ACE6}" type="datetimeFigureOut">
              <a:rPr lang="de-DE" smtClean="0"/>
              <a:t>14.12.2016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9D42-B639-42C5-BDD0-24D1C4C429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591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3DEA-908D-4208-AE98-3F283F68ACE6}" type="datetimeFigureOut">
              <a:rPr lang="de-DE" smtClean="0"/>
              <a:t>14.12.2016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9D42-B639-42C5-BDD0-24D1C4C429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7782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3DEA-908D-4208-AE98-3F283F68ACE6}" type="datetimeFigureOut">
              <a:rPr lang="de-DE" smtClean="0"/>
              <a:t>14.12.2016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9D42-B639-42C5-BDD0-24D1C4C429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94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3DEA-908D-4208-AE98-3F283F68ACE6}" type="datetimeFigureOut">
              <a:rPr lang="de-DE" smtClean="0"/>
              <a:t>14.12.2016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9D42-B639-42C5-BDD0-24D1C4C429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642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3DEA-908D-4208-AE98-3F283F68ACE6}" type="datetimeFigureOut">
              <a:rPr lang="de-DE" smtClean="0"/>
              <a:t>14.12.2016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9D42-B639-42C5-BDD0-24D1C4C429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838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3DEA-908D-4208-AE98-3F283F68ACE6}" type="datetimeFigureOut">
              <a:rPr lang="de-DE" smtClean="0"/>
              <a:t>14.12.2016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9D42-B639-42C5-BDD0-24D1C4C429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226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3DEA-908D-4208-AE98-3F283F68ACE6}" type="datetimeFigureOut">
              <a:rPr lang="de-DE" smtClean="0"/>
              <a:t>14.12.2016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9D42-B639-42C5-BDD0-24D1C4C429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835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3DEA-908D-4208-AE98-3F283F68ACE6}" type="datetimeFigureOut">
              <a:rPr lang="de-DE" smtClean="0"/>
              <a:t>14.12.2016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9D42-B639-42C5-BDD0-24D1C4C429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755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3DEA-908D-4208-AE98-3F283F68ACE6}" type="datetimeFigureOut">
              <a:rPr lang="de-DE" smtClean="0"/>
              <a:t>14.12.2016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9D42-B639-42C5-BDD0-24D1C4C429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58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3DEA-908D-4208-AE98-3F283F68ACE6}" type="datetimeFigureOut">
              <a:rPr lang="de-DE" smtClean="0"/>
              <a:t>14.12.2016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9D42-B639-42C5-BDD0-24D1C4C429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4482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33DEA-908D-4208-AE98-3F283F68ACE6}" type="datetimeFigureOut">
              <a:rPr lang="de-DE" smtClean="0"/>
              <a:t>14.12.2016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19D42-B639-42C5-BDD0-24D1C4C429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958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55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917953" y="1207234"/>
            <a:ext cx="49808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„Warum sollte ich</a:t>
            </a:r>
            <a:br>
              <a:rPr lang="de-DE" sz="40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de-DE" sz="40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das machen?“</a:t>
            </a:r>
          </a:p>
        </p:txBody>
      </p:sp>
    </p:spTree>
    <p:extLst>
      <p:ext uri="{BB962C8B-B14F-4D97-AF65-F5344CB8AC3E}">
        <p14:creationId xmlns:p14="http://schemas.microsoft.com/office/powerpoint/2010/main" val="174290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956345" y="1207564"/>
            <a:ext cx="5310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Humphrey‘s</a:t>
            </a:r>
            <a:r>
              <a:rPr lang="de-DE" sz="3600" b="1" dirty="0">
                <a:solidFill>
                  <a:schemeClr val="accent1"/>
                </a:solidFill>
                <a:latin typeface="Consolas" panose="020B0609020204030204" pitchFamily="49" charset="0"/>
              </a:rPr>
              <a:t> Law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56343" y="1820554"/>
            <a:ext cx="110399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„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Users don't know what they want until they see working software.”</a:t>
            </a:r>
            <a:endParaRPr lang="de-DE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56343" y="3669269"/>
            <a:ext cx="5310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Wegner‘s</a:t>
            </a:r>
            <a:r>
              <a:rPr lang="de-DE" sz="3600" b="1" dirty="0">
                <a:solidFill>
                  <a:schemeClr val="accent1"/>
                </a:solidFill>
                <a:latin typeface="Consolas" panose="020B0609020204030204" pitchFamily="49" charset="0"/>
              </a:rPr>
              <a:t> Lemma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956342" y="4254044"/>
            <a:ext cx="110399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„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It is impossible to fully specify or test an interactive system”</a:t>
            </a:r>
            <a:endParaRPr lang="de-DE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986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a.dilcdn.com/bl/wp-content/uploads/sites/6/2016/05/yod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5600" y="-117526"/>
            <a:ext cx="15859100" cy="697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5556139" y="248302"/>
            <a:ext cx="61093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„SOLID Prinzipien du </a:t>
            </a:r>
          </a:p>
          <a:p>
            <a:r>
              <a:rPr lang="de-DE" sz="40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anwenden sollst.“</a:t>
            </a:r>
          </a:p>
        </p:txBody>
      </p:sp>
    </p:spTree>
    <p:extLst>
      <p:ext uri="{BB962C8B-B14F-4D97-AF65-F5344CB8AC3E}">
        <p14:creationId xmlns:p14="http://schemas.microsoft.com/office/powerpoint/2010/main" val="355342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4133695721"/>
              </p:ext>
            </p:extLst>
          </p:nvPr>
        </p:nvGraphicFramePr>
        <p:xfrm>
          <a:off x="422787" y="0"/>
          <a:ext cx="11375923" cy="6715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4840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static.srcdn.com/wp-content/uploads/rambo-10-most-shockingly-violent-movi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0"/>
            <a:ext cx="1371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6430299" y="1981366"/>
            <a:ext cx="5558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„Her mit dem Code“</a:t>
            </a:r>
          </a:p>
        </p:txBody>
      </p:sp>
    </p:spTree>
    <p:extLst>
      <p:ext uri="{BB962C8B-B14F-4D97-AF65-F5344CB8AC3E}">
        <p14:creationId xmlns:p14="http://schemas.microsoft.com/office/powerpoint/2010/main" val="319771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3.amazonaws.com/assets.forward.com/images/cropped/donald-trump-neutral-145677089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12192000" cy="673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525830" y="1221695"/>
            <a:ext cx="6391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„Jetzt ist alles klar“</a:t>
            </a:r>
          </a:p>
        </p:txBody>
      </p:sp>
    </p:spTree>
    <p:extLst>
      <p:ext uri="{BB962C8B-B14F-4D97-AF65-F5344CB8AC3E}">
        <p14:creationId xmlns:p14="http://schemas.microsoft.com/office/powerpoint/2010/main" val="723227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Zusammenfassung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3000" dirty="0">
                <a:solidFill>
                  <a:schemeClr val="accent1"/>
                </a:solidFill>
                <a:latin typeface="Consolas" panose="020B0609020204030204" pitchFamily="49" charset="0"/>
              </a:rPr>
              <a:t>Do</a:t>
            </a:r>
            <a:r>
              <a:rPr lang="de-DE" sz="3000" dirty="0">
                <a:solidFill>
                  <a:schemeClr val="bg1"/>
                </a:solidFill>
                <a:latin typeface="Consolas" panose="020B0609020204030204" pitchFamily="49" charset="0"/>
              </a:rPr>
              <a:t> Trennung von Implementierungen und Kontrakten</a:t>
            </a:r>
          </a:p>
          <a:p>
            <a:r>
              <a:rPr lang="de-DE" sz="3000" dirty="0">
                <a:solidFill>
                  <a:schemeClr val="accent1"/>
                </a:solidFill>
                <a:latin typeface="Consolas" panose="020B0609020204030204" pitchFamily="49" charset="0"/>
              </a:rPr>
              <a:t>Do</a:t>
            </a:r>
            <a:r>
              <a:rPr lang="de-DE" sz="3000" dirty="0">
                <a:solidFill>
                  <a:schemeClr val="bg1"/>
                </a:solidFill>
                <a:latin typeface="Consolas" panose="020B0609020204030204" pitchFamily="49" charset="0"/>
              </a:rPr>
              <a:t> Konventionsbasierte, generische Komponenten-Registrierungen</a:t>
            </a:r>
          </a:p>
          <a:p>
            <a:r>
              <a:rPr lang="de-DE" sz="3000" dirty="0">
                <a:solidFill>
                  <a:schemeClr val="accent1"/>
                </a:solidFill>
                <a:latin typeface="Consolas" panose="020B0609020204030204" pitchFamily="49" charset="0"/>
              </a:rPr>
              <a:t>Do</a:t>
            </a:r>
            <a:r>
              <a:rPr lang="de-DE" sz="3000" dirty="0">
                <a:solidFill>
                  <a:schemeClr val="bg1"/>
                </a:solidFill>
                <a:latin typeface="Consolas" panose="020B0609020204030204" pitchFamily="49" charset="0"/>
              </a:rPr>
              <a:t> Verwendung der Framework-Funktionalitäten</a:t>
            </a:r>
          </a:p>
          <a:p>
            <a:r>
              <a:rPr lang="de-DE" sz="3000" dirty="0">
                <a:solidFill>
                  <a:schemeClr val="accent1"/>
                </a:solidFill>
                <a:latin typeface="Consolas" panose="020B0609020204030204" pitchFamily="49" charset="0"/>
              </a:rPr>
              <a:t>Do</a:t>
            </a:r>
            <a:r>
              <a:rPr lang="de-DE" sz="3000" dirty="0">
                <a:solidFill>
                  <a:schemeClr val="bg1"/>
                </a:solidFill>
                <a:latin typeface="Consolas" panose="020B0609020204030204" pitchFamily="49" charset="0"/>
              </a:rPr>
              <a:t> SOLID-Prinzipien anwenden</a:t>
            </a:r>
          </a:p>
          <a:p>
            <a:r>
              <a:rPr lang="de-DE" sz="3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Don‘t</a:t>
            </a:r>
            <a:r>
              <a:rPr lang="de-DE" sz="3000" dirty="0">
                <a:solidFill>
                  <a:schemeClr val="bg1"/>
                </a:solidFill>
                <a:latin typeface="Consolas" panose="020B0609020204030204" pitchFamily="49" charset="0"/>
              </a:rPr>
              <a:t> Service Location vermeiden</a:t>
            </a:r>
            <a:br>
              <a:rPr lang="de-DE" sz="30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endParaRPr lang="de-DE" sz="3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sz="3000" dirty="0">
                <a:solidFill>
                  <a:schemeClr val="accent1"/>
                </a:solidFill>
                <a:latin typeface="Consolas" panose="020B0609020204030204" pitchFamily="49" charset="0"/>
              </a:rPr>
              <a:t>https://github.com/Uli-Armbruster/presentations-2016-12-13_IT-Tage/</a:t>
            </a:r>
          </a:p>
        </p:txBody>
      </p:sp>
    </p:spTree>
    <p:extLst>
      <p:ext uri="{BB962C8B-B14F-4D97-AF65-F5344CB8AC3E}">
        <p14:creationId xmlns:p14="http://schemas.microsoft.com/office/powerpoint/2010/main" val="1547173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524" y="5692339"/>
            <a:ext cx="2639585" cy="882645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85965"/>
              </p:ext>
            </p:extLst>
          </p:nvPr>
        </p:nvGraphicFramePr>
        <p:xfrm>
          <a:off x="196643" y="1478079"/>
          <a:ext cx="4803060" cy="2317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7021">
                  <a:extLst>
                    <a:ext uri="{9D8B030D-6E8A-4147-A177-3AD203B41FA5}">
                      <a16:colId xmlns:a16="http://schemas.microsoft.com/office/drawing/2014/main" val="2843400928"/>
                    </a:ext>
                  </a:extLst>
                </a:gridCol>
                <a:gridCol w="3456039">
                  <a:extLst>
                    <a:ext uri="{9D8B030D-6E8A-4147-A177-3AD203B41FA5}">
                      <a16:colId xmlns:a16="http://schemas.microsoft.com/office/drawing/2014/main" val="3500749726"/>
                    </a:ext>
                  </a:extLst>
                </a:gridCol>
              </a:tblGrid>
              <a:tr h="77239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uliarmbruster</a:t>
                      </a:r>
                      <a:endParaRPr lang="de-DE" sz="30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23021"/>
                  </a:ext>
                </a:extLst>
              </a:tr>
              <a:tr h="77239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00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@</a:t>
                      </a:r>
                      <a:r>
                        <a:rPr lang="de-DE" sz="300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uliarmbruster</a:t>
                      </a:r>
                      <a:endParaRPr lang="de-DE" sz="3000" dirty="0">
                        <a:solidFill>
                          <a:schemeClr val="accent1"/>
                        </a:solidFill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941437"/>
                  </a:ext>
                </a:extLst>
              </a:tr>
              <a:tr h="77239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ua@co-IT.eu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105093"/>
                  </a:ext>
                </a:extLst>
              </a:tr>
            </a:tbl>
          </a:graphicData>
        </a:graphic>
      </p:graphicFrame>
      <p:pic>
        <p:nvPicPr>
          <p:cNvPr id="16" name="Picture 2" descr="https://www.seeklogo.net/wp-content/uploads/2016/06/YouTub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23" y="1510201"/>
            <a:ext cx="607937" cy="6079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23" y="2299361"/>
            <a:ext cx="574450" cy="574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ages.clipartpanda.com/email-icon-vector-niEKXzMiA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23" y="3055034"/>
            <a:ext cx="544581" cy="5445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560" y="173698"/>
            <a:ext cx="5152103" cy="62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96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Microsoft Office PowerPoint</Application>
  <PresentationFormat>Breitbild</PresentationFormat>
  <Paragraphs>22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Consolas</vt:lpstr>
      <vt:lpstr>Roboto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Zusammenfassung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Uli Armbruster</dc:creator>
  <cp:lastModifiedBy>Uli Armbruster</cp:lastModifiedBy>
  <cp:revision>49</cp:revision>
  <dcterms:created xsi:type="dcterms:W3CDTF">2016-12-07T20:24:35Z</dcterms:created>
  <dcterms:modified xsi:type="dcterms:W3CDTF">2016-12-14T14:52:07Z</dcterms:modified>
</cp:coreProperties>
</file>